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/>
    <p:restoredTop sz="94657"/>
  </p:normalViewPr>
  <p:slideViewPr>
    <p:cSldViewPr snapToGrid="0" snapToObjects="1">
      <p:cViewPr varScale="1">
        <p:scale>
          <a:sx n="102" d="100"/>
          <a:sy n="102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2267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17701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5676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57940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16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05439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138942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83287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7496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81603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9225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8709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89478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636673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2613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12642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59AC7-001D-7D43-A265-CEEA00E32D0A}" type="datetimeFigureOut">
              <a:rPr lang="en-IR" smtClean="0"/>
              <a:t>11/8/2025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A6C95F-44D1-3D45-A2A2-E2B330D92D3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2507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0F85-A518-A047-8314-E2002D40E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4574" y="3645988"/>
            <a:ext cx="9530038" cy="226278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Cephalometric and Skull Imaging</a:t>
            </a:r>
            <a:br>
              <a:rPr lang="en-US" dirty="0">
                <a:effectLst/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C896E-B95E-364E-B5C5-DEAC6B1D3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332808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20B44-65B6-A540-8B24-56A4BD41B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47" y="690371"/>
            <a:ext cx="8911687" cy="128089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Posteroanterior Cephalometric Projection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55384-6E74-B34B-BEB5-5A85281A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497495"/>
            <a:ext cx="6829371" cy="5102088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Helvetica" pitchFamily="2" charset="0"/>
              </a:rPr>
              <a:t>Indications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• Evaluate craniofacial asymmetry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• Assess jaw skeletal relationships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• Monitor progress of treatment and treatment outcomes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• Proceed with orthognathic surgical treatment planning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image receptor &gt;&gt;&gt; in front of the patient, perpendicular to the midsagittal plane and parallel to the coronal 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PA cephalometric : </a:t>
            </a:r>
            <a:r>
              <a:rPr lang="en-US" dirty="0" err="1">
                <a:latin typeface="Helvetica" pitchFamily="2" charset="0"/>
              </a:rPr>
              <a:t>canthomeatal</a:t>
            </a:r>
            <a:r>
              <a:rPr lang="en-US" dirty="0">
                <a:latin typeface="Helvetica" pitchFamily="2" charset="0"/>
              </a:rPr>
              <a:t> line forms a 10-degree angle with the horizontal plane (Frankfurt plane and is perpendicular )</a:t>
            </a:r>
          </a:p>
          <a:p>
            <a:r>
              <a:rPr lang="en-US" dirty="0">
                <a:latin typeface="Helvetica" pitchFamily="2" charset="0"/>
              </a:rPr>
              <a:t>PA skull : </a:t>
            </a:r>
            <a:r>
              <a:rPr lang="en-US" dirty="0" err="1">
                <a:latin typeface="Helvetica" pitchFamily="2" charset="0"/>
              </a:rPr>
              <a:t>canthomeatal</a:t>
            </a:r>
            <a:r>
              <a:rPr lang="en-US" dirty="0">
                <a:latin typeface="Helvetica" pitchFamily="2" charset="0"/>
              </a:rPr>
              <a:t> line is perpendicular 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central beam from posterior to anterior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sz="1900" b="1" dirty="0">
                <a:solidFill>
                  <a:schemeClr val="accent2"/>
                </a:solidFill>
                <a:latin typeface="Helvetica" pitchFamily="2" charset="0"/>
              </a:rPr>
              <a:t>bridge of the nose</a:t>
            </a:r>
          </a:p>
          <a:p>
            <a:endParaRPr lang="en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6D8F6-253D-0B44-A903-DAF8D9885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94" t="5797" r="54205" b="71256"/>
          <a:stretch/>
        </p:blipFill>
        <p:spPr>
          <a:xfrm>
            <a:off x="9130748" y="2165073"/>
            <a:ext cx="3036822" cy="240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9294-C480-644C-BD7B-32CA7D03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753066"/>
            <a:ext cx="8911687" cy="1280890"/>
          </a:xfrm>
        </p:spPr>
        <p:txBody>
          <a:bodyPr/>
          <a:lstStyle/>
          <a:p>
            <a:r>
              <a:rPr lang="en-US" sz="3200" dirty="0">
                <a:latin typeface="Helvetica" pitchFamily="2" charset="0"/>
              </a:rPr>
              <a:t>Resultant Image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F46E2-A6D7-364C-AFEB-D77B691E1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2033956"/>
            <a:ext cx="3130627" cy="2604305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The superior border of the petrous ridge should lie in the lower third of the orbit.</a:t>
            </a: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C3D06-0D36-ED41-A917-587560053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946" y="0"/>
            <a:ext cx="71870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09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9663A0-6DF2-354B-A70E-FE9AFBDBB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387" y="3521765"/>
            <a:ext cx="8915399" cy="226278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Craniofacial and Skull Projections</a:t>
            </a:r>
            <a:br>
              <a:rPr lang="en-US" sz="4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</a:br>
            <a:endParaRPr lang="en-IR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1D57911-6747-2F4B-B87C-CE46C95F4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53825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0F271-6095-C04F-A3B4-9250671E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812" y="690371"/>
            <a:ext cx="8911687" cy="1280890"/>
          </a:xfrm>
        </p:spPr>
        <p:txBody>
          <a:bodyPr/>
          <a:lstStyle/>
          <a:p>
            <a:r>
              <a:rPr lang="en-US" dirty="0" err="1">
                <a:latin typeface="Helvetica" pitchFamily="2" charset="0"/>
              </a:rPr>
              <a:t>Submentovertex</a:t>
            </a:r>
            <a:r>
              <a:rPr lang="en-US" dirty="0">
                <a:latin typeface="Helvetica" pitchFamily="2" charset="0"/>
              </a:rPr>
              <a:t> (Base) Projection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D8CF-E723-7043-9F01-A7331DE4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8" y="2485570"/>
            <a:ext cx="7275443" cy="3962400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>
                <a:solidFill>
                  <a:schemeClr val="accent5"/>
                </a:solidFill>
                <a:latin typeface="Helvetica" pitchFamily="2" charset="0"/>
              </a:rPr>
              <a:t>Indications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400" dirty="0">
                <a:latin typeface="Helvetica" pitchFamily="2" charset="0"/>
              </a:rPr>
              <a:t>base of the skull (osseous changes from skull base tumors)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400" dirty="0">
                <a:latin typeface="Helvetica" pitchFamily="2" charset="0"/>
              </a:rPr>
              <a:t>the zygomatic arches (fractures of the zygomatic arches)</a:t>
            </a:r>
          </a:p>
          <a:p>
            <a:pPr marL="1143000" indent="-1143000">
              <a:buFont typeface="+mj-lt"/>
              <a:buAutoNum type="arabicPeriod"/>
            </a:pPr>
            <a:r>
              <a:rPr lang="en-US" sz="6400" dirty="0">
                <a:latin typeface="Helvetica" pitchFamily="2" charset="0"/>
              </a:rPr>
              <a:t>sphenoid sinuses (integrity and aeration of the sphenoid sinuses)</a:t>
            </a:r>
          </a:p>
          <a:p>
            <a:pPr marL="0" indent="0">
              <a:buNone/>
            </a:pPr>
            <a:endParaRPr lang="en-US" sz="6400" dirty="0">
              <a:latin typeface="Helvetica" pitchFamily="2" charset="0"/>
            </a:endParaRPr>
          </a:p>
          <a:p>
            <a:r>
              <a:rPr lang="en-US" sz="6400" dirty="0">
                <a:latin typeface="Helvetica" pitchFamily="2" charset="0"/>
              </a:rPr>
              <a:t>The image receptor &gt;&gt;&gt; parallel to transverse plane </a:t>
            </a:r>
          </a:p>
          <a:p>
            <a:r>
              <a:rPr lang="en-US" sz="6400" dirty="0">
                <a:latin typeface="Helvetica" pitchFamily="2" charset="0"/>
              </a:rPr>
              <a:t> </a:t>
            </a:r>
            <a:r>
              <a:rPr lang="en-US" sz="6400" dirty="0" err="1">
                <a:latin typeface="Helvetica" pitchFamily="2" charset="0"/>
              </a:rPr>
              <a:t>canthomeatal</a:t>
            </a:r>
            <a:r>
              <a:rPr lang="en-US" sz="6400" dirty="0">
                <a:latin typeface="Helvetica" pitchFamily="2" charset="0"/>
              </a:rPr>
              <a:t> line parallel to the image receptor</a:t>
            </a:r>
          </a:p>
          <a:p>
            <a:r>
              <a:rPr lang="en-US" sz="6400" dirty="0">
                <a:latin typeface="Helvetica" pitchFamily="2" charset="0"/>
              </a:rPr>
              <a:t>central beam is perpendicular to the image receptor(centered about 2 cm anterior to a line connecting the right and left condyles)</a:t>
            </a:r>
          </a:p>
          <a:p>
            <a:endParaRPr lang="en-US" sz="6400" dirty="0">
              <a:latin typeface="Helvetica" pitchFamily="2" charset="0"/>
            </a:endParaRPr>
          </a:p>
          <a:p>
            <a:endParaRPr lang="en-US" sz="6400" dirty="0">
              <a:latin typeface="Helvetica" pitchFamily="2" charset="0"/>
            </a:endParaRPr>
          </a:p>
          <a:p>
            <a:r>
              <a:rPr lang="en-US" sz="6400" dirty="0">
                <a:latin typeface="Helvetica" pitchFamily="2" charset="0"/>
              </a:rPr>
              <a:t>buccal and lingual cortical plates of the mandible </a:t>
            </a: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5F66A5-BBE6-8D45-A806-4898658C5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0" t="6057" r="52225" b="75266"/>
          <a:stretch/>
        </p:blipFill>
        <p:spPr>
          <a:xfrm>
            <a:off x="8698921" y="1298713"/>
            <a:ext cx="3603072" cy="212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5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31521-72A9-6346-80A3-D60CA745F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BAE1-B90D-644B-AF9F-11D0D5829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186" y="6130389"/>
            <a:ext cx="3665814" cy="490330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latin typeface="Helvetica" pitchFamily="2" charset="0"/>
              </a:rPr>
              <a:t>underexposed &gt;&gt;&gt; zygomatic arches (burned out on normal exposure)</a:t>
            </a: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89DE4A-B553-3D4A-8E5A-217A422A0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026"/>
          <a:stretch/>
        </p:blipFill>
        <p:spPr>
          <a:xfrm>
            <a:off x="172278" y="0"/>
            <a:ext cx="8597919" cy="5751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7143A-BB29-6947-8B31-ABD7FD53D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4" t="57110" r="28516"/>
          <a:stretch/>
        </p:blipFill>
        <p:spPr>
          <a:xfrm>
            <a:off x="8770197" y="1867517"/>
            <a:ext cx="3421803" cy="387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75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A1FD-A04B-C047-BADC-0B5F98E8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Waters Projection (occipitomental)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43A33-D468-D54D-ACC7-744DA9886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9531" y="1417983"/>
            <a:ext cx="6970644" cy="544001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Helvetica" pitchFamily="2" charset="0"/>
              </a:rPr>
              <a:t>Indications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Helvetica" pitchFamily="2" charset="0"/>
              </a:rPr>
              <a:t>paranasal sinuses (predominantly the maxillary sinus and to a lesser extent the frontal sinus and ethmoid air cells)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latin typeface="Helvetica" pitchFamily="2" charset="0"/>
              </a:rPr>
              <a:t>midfacial bones and orbits </a:t>
            </a:r>
          </a:p>
          <a:p>
            <a:endParaRPr lang="en-US" sz="1600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head is tilted upward so that the </a:t>
            </a:r>
            <a:r>
              <a:rPr lang="en-US" sz="1600" dirty="0" err="1">
                <a:latin typeface="Helvetica" pitchFamily="2" charset="0"/>
              </a:rPr>
              <a:t>canthomeatal</a:t>
            </a:r>
            <a:r>
              <a:rPr lang="en-US" sz="1600" dirty="0">
                <a:latin typeface="Helvetica" pitchFamily="2" charset="0"/>
              </a:rPr>
              <a:t> line forms a </a:t>
            </a:r>
            <a:r>
              <a:rPr lang="en-US" sz="1600" dirty="0">
                <a:solidFill>
                  <a:schemeClr val="accent2"/>
                </a:solidFill>
                <a:latin typeface="Helvetica" pitchFamily="2" charset="0"/>
              </a:rPr>
              <a:t>37-degree</a:t>
            </a:r>
            <a:r>
              <a:rPr lang="en-US" sz="1600" dirty="0">
                <a:latin typeface="Helvetica" pitchFamily="2" charset="0"/>
              </a:rPr>
              <a:t> angle with receptor</a:t>
            </a:r>
          </a:p>
          <a:p>
            <a:r>
              <a:rPr lang="en-US" sz="1600" dirty="0">
                <a:latin typeface="Helvetica" pitchFamily="2" charset="0"/>
              </a:rPr>
              <a:t>Open mouth &gt;&gt;&gt; sphenoid sinus is seen superimposed over the palate</a:t>
            </a:r>
          </a:p>
          <a:p>
            <a:endParaRPr lang="en-US" sz="1600" dirty="0">
              <a:latin typeface="Helvetica" pitchFamily="2" charset="0"/>
            </a:endParaRPr>
          </a:p>
          <a:p>
            <a:r>
              <a:rPr lang="en-US" sz="1600" dirty="0">
                <a:latin typeface="Helvetica" pitchFamily="2" charset="0"/>
              </a:rPr>
              <a:t>central beam &gt;&gt;&gt; </a:t>
            </a:r>
            <a:r>
              <a:rPr lang="en-US" sz="1600" b="1" dirty="0">
                <a:solidFill>
                  <a:schemeClr val="accent2"/>
                </a:solidFill>
                <a:latin typeface="Helvetica" pitchFamily="2" charset="0"/>
              </a:rPr>
              <a:t>maxillary sinuses</a:t>
            </a:r>
          </a:p>
          <a:p>
            <a:endParaRPr lang="en-US" sz="1600" dirty="0">
              <a:latin typeface="Helvetica" pitchFamily="2" charset="0"/>
            </a:endParaRP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The petrous ridge of the temporal bone should be projected below the floor of the maxillary sinus</a:t>
            </a:r>
          </a:p>
          <a:p>
            <a:endParaRPr lang="en-IR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631B3-CD18-F846-A912-3095D8C4D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15" t="6570" r="13146" b="79324"/>
          <a:stretch/>
        </p:blipFill>
        <p:spPr>
          <a:xfrm>
            <a:off x="8774983" y="2587486"/>
            <a:ext cx="3456774" cy="21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02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340A-46BA-8A42-B9A2-A3258F97E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CA65F-4F3B-0947-9466-CA390A740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BE6972-5FE6-2D45-93F4-48002EC97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8" y="0"/>
            <a:ext cx="10962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55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E76A4-0CE7-0B40-A5A8-C8564D941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038" y="647301"/>
            <a:ext cx="8194345" cy="12808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pitchFamily="2" charset="0"/>
              </a:rPr>
              <a:t>Reverse Towne Projection (Open Mouth)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FA0E-66ED-6F4E-A745-3DD93431B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65" y="1417982"/>
            <a:ext cx="6503031" cy="5453270"/>
          </a:xfrm>
        </p:spPr>
        <p:txBody>
          <a:bodyPr>
            <a:normAutofit fontScale="92500" lnSpcReduction="20000"/>
          </a:bodyPr>
          <a:lstStyle/>
          <a:p>
            <a:r>
              <a:rPr lang="en-US" sz="1900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Indications</a:t>
            </a:r>
          </a:p>
          <a:p>
            <a:pPr marL="0" indent="0">
              <a:buNone/>
            </a:pPr>
            <a:r>
              <a:rPr lang="en-US" dirty="0">
                <a:latin typeface="Helvetica" pitchFamily="2" charset="0"/>
              </a:rPr>
              <a:t>patients with suspected fractures of the condyle and condylar neck</a:t>
            </a:r>
          </a:p>
          <a:p>
            <a:pPr marL="0" indent="0">
              <a:buNone/>
            </a:pP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 patient's head is tilted downward (the </a:t>
            </a:r>
            <a:r>
              <a:rPr lang="en-US" dirty="0" err="1">
                <a:latin typeface="Helvetica" pitchFamily="2" charset="0"/>
              </a:rPr>
              <a:t>canthomeatal</a:t>
            </a:r>
            <a:r>
              <a:rPr lang="en-US" dirty="0">
                <a:latin typeface="Helvetica" pitchFamily="2" charset="0"/>
              </a:rPr>
              <a:t> line forms a 30-degree angle with the image receptor)</a:t>
            </a:r>
          </a:p>
          <a:p>
            <a:r>
              <a:rPr lang="en-US" dirty="0">
                <a:latin typeface="Helvetica" pitchFamily="2" charset="0"/>
              </a:rPr>
              <a:t>To improve the visualization of the condyles, the patient's mouth is opened so that the condylar</a:t>
            </a:r>
          </a:p>
          <a:p>
            <a:r>
              <a:rPr lang="en-US" dirty="0">
                <a:latin typeface="Helvetica" pitchFamily="2" charset="0"/>
              </a:rPr>
              <a:t>heads are located 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inferior to the articular eminence</a:t>
            </a:r>
            <a:r>
              <a:rPr lang="en-US" dirty="0">
                <a:latin typeface="Helvetica" pitchFamily="2" charset="0"/>
              </a:rPr>
              <a:t>. 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evaluate condyles &gt;&gt;&gt; necessary to specify “open-mouth reverse Towne”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central beam &gt;&gt;&gt; centered at the level of the condyles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The petrous ridge &gt;&gt;&gt; superimposed at the inferior part of the occipital bone, and the condylar heads should be projected inferior to the articular eminence.</a:t>
            </a: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08A27-946A-0A42-954E-B59A215FDB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4" t="5767" r="56431" b="77005"/>
          <a:stretch/>
        </p:blipFill>
        <p:spPr>
          <a:xfrm>
            <a:off x="8477605" y="2264068"/>
            <a:ext cx="3767404" cy="26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6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7419-B691-8740-B315-B9270A8F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8A795-9CF9-E341-AF95-81127319C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5E40D-C209-6142-8475-ADBA2D2BC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555" y="0"/>
            <a:ext cx="6403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B72F-ACB8-504A-9836-46D38B00D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381E-10F3-6D4C-9E77-3815A4F01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FF071-8F7B-CA4B-8C9D-586EA25D48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79" t="22176" r="5100" b="22741"/>
          <a:stretch/>
        </p:blipFill>
        <p:spPr>
          <a:xfrm>
            <a:off x="191795" y="387786"/>
            <a:ext cx="12000205" cy="60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2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E509-30CA-FF48-AC45-A547717F5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16" y="808383"/>
            <a:ext cx="8915400" cy="5300869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In extraoral radiographic examinations, both the x-ray source and the image receptor (film or digital sensor) are placed outside the patient's mouth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examine areas not fully covered by intraoral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cranium, face (including the maxilla and mandible), or cervical spine for diseases, trauma, or abnormalities. 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evaluating the relationship between various orofacial and dental structures, growth and development of the face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  <a:latin typeface="Helvetica" pitchFamily="2" charset="0"/>
              </a:rPr>
              <a:t>treatment progression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The main anatomic landmark used in patient positioning &gt;&gt;&gt; </a:t>
            </a:r>
            <a:r>
              <a:rPr lang="en-US" b="1" dirty="0" err="1">
                <a:solidFill>
                  <a:schemeClr val="accent5"/>
                </a:solidFill>
                <a:effectLst/>
                <a:latin typeface="Helvetica" pitchFamily="2" charset="0"/>
              </a:rPr>
              <a:t>canthomeatal</a:t>
            </a:r>
            <a:r>
              <a:rPr lang="en-US" b="1" dirty="0">
                <a:solidFill>
                  <a:schemeClr val="accent5"/>
                </a:solidFill>
                <a:effectLst/>
                <a:latin typeface="Helvetica" pitchFamily="2" charset="0"/>
              </a:rPr>
              <a:t> line </a:t>
            </a:r>
            <a:r>
              <a:rPr lang="en-US" dirty="0">
                <a:effectLst/>
                <a:latin typeface="Helvetica" pitchFamily="2" charset="0"/>
              </a:rPr>
              <a:t>(central point of the external auditory canal to the outer canthus of the eye)</a:t>
            </a:r>
          </a:p>
          <a:p>
            <a:r>
              <a:rPr lang="en-US" dirty="0">
                <a:effectLst/>
                <a:latin typeface="Helvetica" pitchFamily="2" charset="0"/>
              </a:rPr>
              <a:t>The </a:t>
            </a:r>
            <a:r>
              <a:rPr lang="en-US" dirty="0" err="1">
                <a:effectLst/>
                <a:latin typeface="Helvetica" pitchFamily="2" charset="0"/>
              </a:rPr>
              <a:t>canthomeatal</a:t>
            </a:r>
            <a:r>
              <a:rPr lang="en-US" dirty="0">
                <a:effectLst/>
                <a:latin typeface="Helvetica" pitchFamily="2" charset="0"/>
              </a:rPr>
              <a:t> line forms approximately a 10-degree angle with the Frankfort (connects the superior border of the external auditory canal with the infraorbital rim)</a:t>
            </a:r>
          </a:p>
          <a:p>
            <a:endParaRPr lang="en-US" dirty="0">
              <a:effectLst/>
              <a:latin typeface="Helvetica" pitchFamily="2" charset="0"/>
            </a:endParaRPr>
          </a:p>
          <a:p>
            <a:endParaRPr lang="en-IR" dirty="0"/>
          </a:p>
        </p:txBody>
      </p:sp>
    </p:spTree>
    <p:extLst>
      <p:ext uri="{BB962C8B-B14F-4D97-AF65-F5344CB8AC3E}">
        <p14:creationId xmlns:p14="http://schemas.microsoft.com/office/powerpoint/2010/main" val="1544148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A851-C250-BD41-81FF-AFB76757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24111"/>
            <a:ext cx="8911687" cy="128089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Cephalometric Projections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FB086-6FF3-BB40-9956-768F90C66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6" y="1540189"/>
            <a:ext cx="6311148" cy="3777622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long source-to-object distance of 5 ft; (minimizes image magnification)</a:t>
            </a:r>
          </a:p>
          <a:p>
            <a:r>
              <a:rPr lang="en-US" dirty="0">
                <a:latin typeface="Helvetica" pitchFamily="2" charset="0"/>
              </a:rPr>
              <a:t>object-to-receptor distance &gt;&gt;&gt; 10 to 15 cm </a:t>
            </a: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B3DA6-B046-7545-A7DE-C37E5113F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570" y="1264554"/>
            <a:ext cx="3727001" cy="49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1FF67-ACBA-EA49-8713-52D483C1E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783" y="624110"/>
            <a:ext cx="10230678" cy="128089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Helvetica" pitchFamily="2" charset="0"/>
              </a:rPr>
              <a:t>Lateral Cephalometric Projection (Lateral Skull Projection)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14587-8F3D-464C-95CB-A97E8ADD4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68" y="1378227"/>
            <a:ext cx="7691162" cy="5287618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chemeClr val="accent5"/>
                </a:solidFill>
                <a:latin typeface="Helvetica" pitchFamily="2" charset="0"/>
              </a:rPr>
              <a:t>Indications</a:t>
            </a:r>
            <a:endParaRPr lang="en-US" b="1" dirty="0">
              <a:solidFill>
                <a:schemeClr val="accent5"/>
              </a:solidFill>
              <a:latin typeface="Helvetica" pitchFamily="2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Evaluate the anteroposterior (AP) relationships between the maxilla, mandible, and cranial base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Assess skeletal and soft-tissue relationships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Monitor progress of treatment and treatment outcomes</a:t>
            </a:r>
          </a:p>
          <a:p>
            <a:pPr>
              <a:buFont typeface="+mj-lt"/>
              <a:buAutoNum type="arabicPeriod"/>
            </a:pPr>
            <a:r>
              <a:rPr lang="en-US" dirty="0">
                <a:latin typeface="Helvetica" pitchFamily="2" charset="0"/>
              </a:rPr>
              <a:t>Proceed with orthognathic surgical treatment planning</a:t>
            </a:r>
          </a:p>
          <a:p>
            <a:pPr>
              <a:buFont typeface="+mj-lt"/>
              <a:buAutoNum type="arabicPeriod"/>
            </a:pP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The image receptor is positioned </a:t>
            </a:r>
            <a:r>
              <a:rPr lang="en-US" b="1" dirty="0">
                <a:solidFill>
                  <a:schemeClr val="accent5"/>
                </a:solidFill>
                <a:latin typeface="Helvetica" pitchFamily="2" charset="0"/>
              </a:rPr>
              <a:t>parallel to the patient's midsagittal plane</a:t>
            </a:r>
            <a:r>
              <a:rPr lang="en-US" dirty="0">
                <a:latin typeface="Helvetica" pitchFamily="2" charset="0"/>
              </a:rPr>
              <a:t>.</a:t>
            </a:r>
          </a:p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2" charset="0"/>
              </a:rPr>
              <a:t>wedge filter at the tube head </a:t>
            </a:r>
            <a:r>
              <a:rPr lang="en-US" dirty="0">
                <a:latin typeface="Helvetica" pitchFamily="2" charset="0"/>
              </a:rPr>
              <a:t>&gt;&gt;&gt;  absorb some of the radiation and allow 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Helvetica" pitchFamily="2" charset="0"/>
              </a:rPr>
              <a:t>visualization of soft tissues</a:t>
            </a:r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occlude in normal </a:t>
            </a:r>
            <a:r>
              <a:rPr lang="en-US" dirty="0">
                <a:solidFill>
                  <a:schemeClr val="accent5"/>
                </a:solidFill>
                <a:latin typeface="Helvetica" pitchFamily="2" charset="0"/>
              </a:rPr>
              <a:t>intercuspation</a:t>
            </a:r>
            <a:r>
              <a:rPr lang="en-US" dirty="0">
                <a:latin typeface="Helvetica" pitchFamily="2" charset="0"/>
              </a:rPr>
              <a:t> position.</a:t>
            </a:r>
          </a:p>
          <a:p>
            <a:endParaRPr lang="en-US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central beam perpendicular to the midsagittal plane (centered over the </a:t>
            </a:r>
            <a:r>
              <a:rPr lang="en-US" sz="2000" b="1" dirty="0">
                <a:solidFill>
                  <a:schemeClr val="accent5"/>
                </a:solidFill>
                <a:latin typeface="Helvetica" pitchFamily="2" charset="0"/>
              </a:rPr>
              <a:t>external auditory meatus</a:t>
            </a:r>
            <a:r>
              <a:rPr lang="en-US" dirty="0">
                <a:latin typeface="Helvetica" pitchFamily="2" charset="0"/>
              </a:rPr>
              <a:t>)</a:t>
            </a: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E40F7-65D3-E447-928B-254B2977D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78" t="33622" r="7705" b="20002"/>
          <a:stretch/>
        </p:blipFill>
        <p:spPr>
          <a:xfrm>
            <a:off x="9578008" y="1775789"/>
            <a:ext cx="2375453" cy="395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65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788F3-4260-954D-AD9E-920518108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338469"/>
            <a:ext cx="2332383" cy="4399722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structures near to the receptor &gt;&gt;&gt; magnified less </a:t>
            </a:r>
          </a:p>
          <a:p>
            <a:r>
              <a:rPr lang="en-US" dirty="0">
                <a:latin typeface="Helvetica" pitchFamily="2" charset="0"/>
              </a:rPr>
              <a:t>close to the midsagittal plane demonstrate less discrepancy</a:t>
            </a:r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1B8A9-8754-6C49-BAFC-A197D1A08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993" y="0"/>
            <a:ext cx="8326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35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42AF-18DF-9143-B5AE-C3B8161D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F0CF6D-F53E-A04B-B933-34CC39DE7B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000" y="0"/>
            <a:ext cx="3676000" cy="667647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9A1F6-AA9E-3F4A-B353-765293E22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66800"/>
            <a:ext cx="562907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42C68-2B16-394B-AF14-E5C22E15B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200040"/>
            <a:ext cx="8911687" cy="1280890"/>
          </a:xfrm>
        </p:spPr>
        <p:txBody>
          <a:bodyPr/>
          <a:lstStyle/>
          <a:p>
            <a:r>
              <a:rPr lang="en-US" dirty="0">
                <a:latin typeface="Helvetica" pitchFamily="2" charset="0"/>
              </a:rPr>
              <a:t>Interpretation</a:t>
            </a:r>
            <a:br>
              <a:rPr lang="en-US" dirty="0">
                <a:latin typeface="Helvetica" pitchFamily="2" charset="0"/>
              </a:rPr>
            </a:br>
            <a:endParaRPr lang="en-I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E6164-FC8E-094A-B13C-DC3C68EB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0155" y="1007166"/>
            <a:ext cx="4356453" cy="23083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  <a:latin typeface="Helvetica" pitchFamily="2" charset="0"/>
              </a:rPr>
              <a:t>Step 1</a:t>
            </a:r>
            <a:r>
              <a:rPr lang="en-US" sz="1600" dirty="0">
                <a:latin typeface="Helvetica" pitchFamily="2" charset="0"/>
              </a:rPr>
              <a:t>. 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Evaluate the base of the skull and calvaria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mastoid air cells,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clivus,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clinoid processes and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sella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 turcica,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sphenoid sinuses,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roof of the orbit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intracranial calcifications </a:t>
            </a:r>
          </a:p>
          <a:p>
            <a:r>
              <a:rPr lang="en-US" sz="1400" dirty="0">
                <a:solidFill>
                  <a:schemeClr val="accent3">
                    <a:lumMod val="75000"/>
                  </a:schemeClr>
                </a:solidFill>
                <a:latin typeface="Helvetica" pitchFamily="2" charset="0"/>
              </a:rPr>
              <a:t>diploic space</a:t>
            </a:r>
          </a:p>
          <a:p>
            <a:endParaRPr lang="en-US" sz="1600" dirty="0">
              <a:solidFill>
                <a:schemeClr val="accent3">
                  <a:lumMod val="75000"/>
                </a:schemeClr>
              </a:solidFill>
              <a:latin typeface="Helvetica" pitchFamily="2" charset="0"/>
            </a:endParaRPr>
          </a:p>
          <a:p>
            <a:endParaRPr lang="en-I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DB3C5-3A61-9848-9AC5-743EAC063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609" y="29442"/>
            <a:ext cx="6102626" cy="36459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3B0EAB-24D3-224A-9763-9F3DC89083E2}"/>
              </a:ext>
            </a:extLst>
          </p:cNvPr>
          <p:cNvSpPr txBox="1"/>
          <p:nvPr/>
        </p:nvSpPr>
        <p:spPr>
          <a:xfrm>
            <a:off x="1640154" y="3268453"/>
            <a:ext cx="41360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  <a:effectLst/>
                <a:latin typeface="Helvetica" pitchFamily="2" charset="0"/>
              </a:rPr>
              <a:t>Step 2</a:t>
            </a:r>
            <a:r>
              <a:rPr lang="en-US" sz="1600" dirty="0">
                <a:effectLst/>
                <a:latin typeface="Helvetica" pitchFamily="2" charset="0"/>
              </a:rPr>
              <a:t>.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Evaluate the upper and middle face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orbits,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sinuses (frontal, ethmoid, and maxillary),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pterygomaxillary fissures,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pterygoid plates,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zygomatic processes of the maxilla,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anterior nasal spine,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and hard palate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soft tissues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nasal cavity (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turbinates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B5721-3621-BC4A-82C0-960C8EA325DB}"/>
              </a:ext>
            </a:extLst>
          </p:cNvPr>
          <p:cNvSpPr txBox="1"/>
          <p:nvPr/>
        </p:nvSpPr>
        <p:spPr>
          <a:xfrm>
            <a:off x="1640154" y="5611406"/>
            <a:ext cx="492298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</a:pPr>
            <a:r>
              <a:rPr lang="en-US" sz="1800" b="1" dirty="0">
                <a:solidFill>
                  <a:schemeClr val="accent5"/>
                </a:solidFill>
                <a:effectLst/>
                <a:latin typeface="Helvetica" pitchFamily="2" charset="0"/>
              </a:rPr>
              <a:t>Step 3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Evaluate the lower face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outline of the mandible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condylar and coronoid processes; to the rami, angles, and bodies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Helvetica" pitchFamily="2" charset="0"/>
              </a:rPr>
              <a:t>,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anterior mandible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latin typeface="Helvetica" pitchFamily="2" charset="0"/>
              </a:rPr>
              <a:t>soft tissue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72626-C319-4A4E-86FA-1B0312332F5E}"/>
              </a:ext>
            </a:extLst>
          </p:cNvPr>
          <p:cNvSpPr txBox="1"/>
          <p:nvPr/>
        </p:nvSpPr>
        <p:spPr>
          <a:xfrm>
            <a:off x="6563139" y="4109392"/>
            <a:ext cx="55360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/>
                </a:solidFill>
                <a:effectLst/>
                <a:latin typeface="Helvetica" pitchFamily="2" charset="0"/>
              </a:rPr>
              <a:t>Step 4</a:t>
            </a:r>
            <a:r>
              <a:rPr lang="en-US" sz="1400" dirty="0">
                <a:effectLst/>
                <a:latin typeface="Helvetica" pitchFamily="2" charset="0"/>
              </a:rPr>
              <a:t>. </a:t>
            </a: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Helvetica" pitchFamily="2" charset="0"/>
              </a:rPr>
              <a:t>Evaluate the cervical spine, airway, and area of the neck.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Helvetica" pitchFamily="2" charset="0"/>
              </a:rPr>
              <a:t>vertebra,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Helvetica" pitchFamily="2" charset="0"/>
              </a:rPr>
              <a:t>skull-C1 and C1-C2 articulations 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Helvetica" pitchFamily="2" charset="0"/>
              </a:rPr>
              <a:t>soft tissues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Helvetica" pitchFamily="2" charset="0"/>
              </a:rPr>
              <a:t>hyoid bone</a:t>
            </a:r>
          </a:p>
          <a:p>
            <a:pPr marL="285750" indent="-285750"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en-US" sz="1400" dirty="0">
                <a:solidFill>
                  <a:schemeClr val="accent4">
                    <a:lumMod val="75000"/>
                  </a:schemeClr>
                </a:solidFill>
                <a:effectLst/>
                <a:latin typeface="Helvetica" pitchFamily="2" charset="0"/>
              </a:rPr>
              <a:t>airway </a:t>
            </a:r>
          </a:p>
          <a:p>
            <a:endParaRPr lang="en-US" sz="1400" dirty="0">
              <a:effectLst/>
              <a:latin typeface="Helvetica" pitchFamily="2" charset="0"/>
            </a:endParaRPr>
          </a:p>
          <a:p>
            <a:r>
              <a:rPr lang="en-US" sz="1400" b="1" dirty="0">
                <a:solidFill>
                  <a:schemeClr val="accent5"/>
                </a:solidFill>
                <a:effectLst/>
                <a:latin typeface="Helvetica" pitchFamily="2" charset="0"/>
              </a:rPr>
              <a:t>Step 5</a:t>
            </a:r>
            <a:r>
              <a:rPr lang="en-US" sz="1400" dirty="0">
                <a:effectLst/>
                <a:latin typeface="Helvetica" pitchFamily="2" charset="0"/>
              </a:rPr>
              <a:t>. Evaluate the alveolar bone and teeth</a:t>
            </a:r>
          </a:p>
        </p:txBody>
      </p:sp>
    </p:spTree>
    <p:extLst>
      <p:ext uri="{BB962C8B-B14F-4D97-AF65-F5344CB8AC3E}">
        <p14:creationId xmlns:p14="http://schemas.microsoft.com/office/powerpoint/2010/main" val="221791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89243C-4210-6C4F-976A-DBED396B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228" y="59044"/>
            <a:ext cx="4586708" cy="6739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114ADA-DF0F-8B4E-B051-571625A4F434}"/>
              </a:ext>
            </a:extLst>
          </p:cNvPr>
          <p:cNvSpPr txBox="1"/>
          <p:nvPr/>
        </p:nvSpPr>
        <p:spPr>
          <a:xfrm>
            <a:off x="2425747" y="372292"/>
            <a:ext cx="25824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Calcification of the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intraclinoid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itchFamily="2" charset="0"/>
              </a:rPr>
              <a:t> ligament and formation of a bridged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A2A71-5844-B34C-B776-8218337C755E}"/>
              </a:ext>
            </a:extLst>
          </p:cNvPr>
          <p:cNvSpPr txBox="1"/>
          <p:nvPr/>
        </p:nvSpPr>
        <p:spPr>
          <a:xfrm>
            <a:off x="9594936" y="302518"/>
            <a:ext cx="22607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rPr>
              <a:t>expansion, irregular outlines, and destruction of the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rPr>
              <a:t>sella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Helvetica" pitchFamily="2" charset="0"/>
              </a:rPr>
              <a:t> floor &gt;&gt;&gt; invasive lesion, such as a pituitary tumor</a:t>
            </a:r>
            <a:endParaRPr lang="en-I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AFF82-9086-0840-B21E-592C2C8FABD8}"/>
              </a:ext>
            </a:extLst>
          </p:cNvPr>
          <p:cNvSpPr txBox="1"/>
          <p:nvPr/>
        </p:nvSpPr>
        <p:spPr>
          <a:xfrm>
            <a:off x="2510186" y="2234818"/>
            <a:ext cx="24831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Helvetica" pitchFamily="2" charset="0"/>
              </a:rPr>
              <a:t>Multiple opacities throughout patient's calvaria are the result of superimposed hair braids </a:t>
            </a:r>
            <a:endParaRPr lang="en-IR" sz="16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21505D-7DC4-4B4E-AB26-24498BE65F31}"/>
              </a:ext>
            </a:extLst>
          </p:cNvPr>
          <p:cNvSpPr txBox="1"/>
          <p:nvPr/>
        </p:nvSpPr>
        <p:spPr>
          <a:xfrm>
            <a:off x="9594936" y="2234818"/>
            <a:ext cx="2398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Helvetica" pitchFamily="2" charset="0"/>
              </a:rPr>
              <a:t>Well defined opacities at the superior aspect of the calvaria represent calcifications of arachnoid granulations</a:t>
            </a:r>
            <a:endParaRPr lang="en-IR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188984-CECB-DE4F-BD8A-6D815A324A76}"/>
              </a:ext>
            </a:extLst>
          </p:cNvPr>
          <p:cNvSpPr txBox="1"/>
          <p:nvPr/>
        </p:nvSpPr>
        <p:spPr>
          <a:xfrm>
            <a:off x="3136845" y="4741100"/>
            <a:ext cx="19207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Helvetica" pitchFamily="2" charset="0"/>
              </a:rPr>
              <a:t>Enlargement of the pharyngeal adenoids and palatal tonsils &gt;&gt;&gt; narrowing of the airway and breathing difficulties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5F226C-8C4F-B046-AD2C-961AC6F4F7D9}"/>
              </a:ext>
            </a:extLst>
          </p:cNvPr>
          <p:cNvSpPr txBox="1"/>
          <p:nvPr/>
        </p:nvSpPr>
        <p:spPr>
          <a:xfrm>
            <a:off x="9594936" y="4154825"/>
            <a:ext cx="23982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Helvetica" pitchFamily="2" charset="0"/>
              </a:rPr>
              <a:t>partial agenesis of the ring of atlas (developmental anomaly) &gt;&gt;&gt; instability of the </a:t>
            </a:r>
            <a:r>
              <a:rPr lang="en-US" sz="1400" dirty="0" err="1">
                <a:solidFill>
                  <a:srgbClr val="00B050"/>
                </a:solidFill>
                <a:latin typeface="Helvetica" pitchFamily="2" charset="0"/>
              </a:rPr>
              <a:t>atlanto</a:t>
            </a:r>
            <a:r>
              <a:rPr lang="en-US" sz="1400" dirty="0">
                <a:solidFill>
                  <a:srgbClr val="00B050"/>
                </a:solidFill>
                <a:latin typeface="Helvetica" pitchFamily="2" charset="0"/>
              </a:rPr>
              <a:t>-occipital and </a:t>
            </a:r>
            <a:r>
              <a:rPr lang="en-US" sz="1400" dirty="0" err="1">
                <a:solidFill>
                  <a:srgbClr val="00B050"/>
                </a:solidFill>
                <a:latin typeface="Helvetica" pitchFamily="2" charset="0"/>
              </a:rPr>
              <a:t>atlanto</a:t>
            </a:r>
            <a:r>
              <a:rPr lang="en-US" sz="1400" dirty="0">
                <a:solidFill>
                  <a:srgbClr val="00B050"/>
                </a:solidFill>
                <a:latin typeface="Helvetica" pitchFamily="2" charset="0"/>
              </a:rPr>
              <a:t>-odontoid articulation </a:t>
            </a:r>
            <a:endParaRPr lang="en-IR" sz="14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B4B00D-5A16-E345-88FE-BC5539E5538A}"/>
              </a:ext>
            </a:extLst>
          </p:cNvPr>
          <p:cNvSpPr txBox="1"/>
          <p:nvPr/>
        </p:nvSpPr>
        <p:spPr>
          <a:xfrm>
            <a:off x="9662735" y="5433598"/>
            <a:ext cx="23982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Helvetica" pitchFamily="2" charset="0"/>
              </a:rPr>
              <a:t>Fusion of the body and transverse process of the dens</a:t>
            </a:r>
          </a:p>
          <a:p>
            <a:r>
              <a:rPr lang="en-US" sz="1400" dirty="0">
                <a:solidFill>
                  <a:schemeClr val="accent2"/>
                </a:solidFill>
                <a:latin typeface="Helvetica" pitchFamily="2" charset="0"/>
              </a:rPr>
              <a:t>with the third cervical vertebra (normal variant)</a:t>
            </a:r>
            <a:endParaRPr lang="en-IR" sz="14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E888C-7FB7-F848-B73A-9DB9EADC8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83" y="4133224"/>
            <a:ext cx="3005861" cy="27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4696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{D228AC17-D8E4-3644-9F6E-7E542027796D}tf10001069</Template>
  <TotalTime>558</TotalTime>
  <Words>921</Words>
  <Application>Microsoft Macintosh PowerPoint</Application>
  <PresentationFormat>Widescreen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Helvetica</vt:lpstr>
      <vt:lpstr>Wingdings</vt:lpstr>
      <vt:lpstr>Wingdings 3</vt:lpstr>
      <vt:lpstr>Wisp</vt:lpstr>
      <vt:lpstr>Cephalometric and Skull Imaging </vt:lpstr>
      <vt:lpstr>PowerPoint Presentation</vt:lpstr>
      <vt:lpstr>PowerPoint Presentation</vt:lpstr>
      <vt:lpstr>Cephalometric Projections </vt:lpstr>
      <vt:lpstr>Lateral Cephalometric Projection (Lateral Skull Projection) </vt:lpstr>
      <vt:lpstr>PowerPoint Presentation</vt:lpstr>
      <vt:lpstr>PowerPoint Presentation</vt:lpstr>
      <vt:lpstr>Interpretation </vt:lpstr>
      <vt:lpstr>PowerPoint Presentation</vt:lpstr>
      <vt:lpstr>Posteroanterior Cephalometric Projection </vt:lpstr>
      <vt:lpstr>Resultant Image </vt:lpstr>
      <vt:lpstr>Craniofacial and Skull Projections </vt:lpstr>
      <vt:lpstr>Submentovertex (Base) Projection </vt:lpstr>
      <vt:lpstr>PowerPoint Presentation</vt:lpstr>
      <vt:lpstr>Waters Projection (occipitomental) </vt:lpstr>
      <vt:lpstr>PowerPoint Presentation</vt:lpstr>
      <vt:lpstr>Reverse Towne Projection (Open Mouth)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Cephalometric and Skull Imaging </dc:title>
  <dc:creator>Microsoft Office User</dc:creator>
  <cp:lastModifiedBy>Microsoft Office User</cp:lastModifiedBy>
  <cp:revision>6</cp:revision>
  <dcterms:created xsi:type="dcterms:W3CDTF">2025-09-16T16:51:03Z</dcterms:created>
  <dcterms:modified xsi:type="dcterms:W3CDTF">2025-11-08T19:35:36Z</dcterms:modified>
</cp:coreProperties>
</file>